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8" r:id="rId3"/>
    <p:sldId id="263" r:id="rId4"/>
    <p:sldId id="261" r:id="rId5"/>
    <p:sldId id="262" r:id="rId6"/>
    <p:sldId id="264" r:id="rId7"/>
    <p:sldId id="259" r:id="rId8"/>
    <p:sldId id="260" r:id="rId9"/>
    <p:sldId id="265"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58"/>
  </p:normalViewPr>
  <p:slideViewPr>
    <p:cSldViewPr snapToGrid="0">
      <p:cViewPr varScale="1">
        <p:scale>
          <a:sx n="120" d="100"/>
          <a:sy n="120"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756F2-5F3C-9DED-3970-6B08C513F0D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D943376-5BF4-07CA-ED52-D52A583438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683EFE1-B1B8-32DB-B59F-AF07650144F3}"/>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5" name="Tijdelijke aanduiding voor voettekst 4">
            <a:extLst>
              <a:ext uri="{FF2B5EF4-FFF2-40B4-BE49-F238E27FC236}">
                <a16:creationId xmlns:a16="http://schemas.microsoft.com/office/drawing/2014/main" id="{B3081F91-C69B-1A5A-3E88-4D7E26C6ED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2CA086-1CE8-FA99-470A-D1D2950F560E}"/>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305507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ACB6B-3BA4-46E1-25B3-06B22619A0E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8BB754C-6A07-3149-E1DC-95C78BBEB95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A0F821-FCBA-4785-AA14-F6FB3D9EF47A}"/>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5" name="Tijdelijke aanduiding voor voettekst 4">
            <a:extLst>
              <a:ext uri="{FF2B5EF4-FFF2-40B4-BE49-F238E27FC236}">
                <a16:creationId xmlns:a16="http://schemas.microsoft.com/office/drawing/2014/main" id="{088C18CA-A157-1337-2C5A-84A7E88BF7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FDE4368-D29D-0A1C-6784-DF70E7A742DD}"/>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74689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2030E14-E72F-8227-E7F3-204B2830EB7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C98406E-583E-79D7-F64B-F0B76BB8CE4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AFFF20-696D-B192-ED52-E20A07FEF234}"/>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5" name="Tijdelijke aanduiding voor voettekst 4">
            <a:extLst>
              <a:ext uri="{FF2B5EF4-FFF2-40B4-BE49-F238E27FC236}">
                <a16:creationId xmlns:a16="http://schemas.microsoft.com/office/drawing/2014/main" id="{F5408424-FDAD-9931-EAB9-7016925461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AA7DD9-03AF-CC79-5FA4-CC9B922629F1}"/>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13223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C28A1-9851-14C4-9ADF-80D59B1719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593294-1BE7-B285-3F7C-3038D0146D1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6DBEB1-E7AD-6A6C-DE19-321F3A9575ED}"/>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5" name="Tijdelijke aanduiding voor voettekst 4">
            <a:extLst>
              <a:ext uri="{FF2B5EF4-FFF2-40B4-BE49-F238E27FC236}">
                <a16:creationId xmlns:a16="http://schemas.microsoft.com/office/drawing/2014/main" id="{CEA2E43B-913C-54D9-7DF8-A47E78D269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0D9DD4-1877-E223-267A-26A0A68E7AD2}"/>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114675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9D01-CDFC-D32A-4B4E-3B652877761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342EBCE-56EC-4F0F-DE99-82AB572F35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01338FF-466C-8EEE-8578-71A9C3157461}"/>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5" name="Tijdelijke aanduiding voor voettekst 4">
            <a:extLst>
              <a:ext uri="{FF2B5EF4-FFF2-40B4-BE49-F238E27FC236}">
                <a16:creationId xmlns:a16="http://schemas.microsoft.com/office/drawing/2014/main" id="{21737AAE-DE4A-AA66-963A-6A3CD8ACDF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F6441A-D693-8579-5ACF-49FA06E49061}"/>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23976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71A9A-C4B8-8720-1C39-70BAFB7FFE7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D3CF4E1-9B58-398B-A5A6-784F921C136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6431EB5-E00D-D164-22EF-7F845B3CE75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3E3B195-8D9E-E69B-EFFA-229C3EF0B3DA}"/>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6" name="Tijdelijke aanduiding voor voettekst 5">
            <a:extLst>
              <a:ext uri="{FF2B5EF4-FFF2-40B4-BE49-F238E27FC236}">
                <a16:creationId xmlns:a16="http://schemas.microsoft.com/office/drawing/2014/main" id="{9B51BEB5-4F04-E735-9820-D10FFFCB87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FC343B-EFBC-E4BC-61E6-E84DB11CF930}"/>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25794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D1732-B925-5080-EA54-EA824A9CAFE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84F2297-854B-E118-7B5E-25F856A7F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BDAE670-0CEB-1337-3EAD-1643E5A367B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87E4D65-BE99-7D19-1B5C-E2FFA4A70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13EC45C-62B8-CB6A-38C1-DBFD6F4B7D2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47A8C10-35B4-C105-A874-9984031A9A90}"/>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8" name="Tijdelijke aanduiding voor voettekst 7">
            <a:extLst>
              <a:ext uri="{FF2B5EF4-FFF2-40B4-BE49-F238E27FC236}">
                <a16:creationId xmlns:a16="http://schemas.microsoft.com/office/drawing/2014/main" id="{6A5DB221-33F3-D751-50C4-587216194C7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C945F1B-7369-F33F-6475-223232B543F9}"/>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32410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E9085-8106-791B-E69A-AD55A0C7E5A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7404DD-AAEC-200A-ADD0-BCB4C0690E54}"/>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4" name="Tijdelijke aanduiding voor voettekst 3">
            <a:extLst>
              <a:ext uri="{FF2B5EF4-FFF2-40B4-BE49-F238E27FC236}">
                <a16:creationId xmlns:a16="http://schemas.microsoft.com/office/drawing/2014/main" id="{08EDBBA5-DFE5-6891-44E3-5A156EB006F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543E7BA-9D1F-18D3-0504-A94058549946}"/>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257919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B72715C-04AF-8066-3B7C-82C7ADE7F6D7}"/>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3" name="Tijdelijke aanduiding voor voettekst 2">
            <a:extLst>
              <a:ext uri="{FF2B5EF4-FFF2-40B4-BE49-F238E27FC236}">
                <a16:creationId xmlns:a16="http://schemas.microsoft.com/office/drawing/2014/main" id="{666DBC81-2C01-FE84-9121-2FDB12C5C14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DEF552F-49F3-AEE9-F95E-FF0DA9316A64}"/>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389484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C7D1C-DAC4-2EBD-2A05-CBB9544BA6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B2D3D2F-F9BD-3A60-B438-DAC7B5DBA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1A059B0-90C7-DF15-7524-FDA0F5917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308B2A-2001-6ED3-8B2C-791DEC6EC1D2}"/>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6" name="Tijdelijke aanduiding voor voettekst 5">
            <a:extLst>
              <a:ext uri="{FF2B5EF4-FFF2-40B4-BE49-F238E27FC236}">
                <a16:creationId xmlns:a16="http://schemas.microsoft.com/office/drawing/2014/main" id="{1E28A999-447C-D51D-DA5F-BF7A766F41A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E4A915-43B6-E483-DE5E-C93C07B80850}"/>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329596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597A6-A9F7-7197-0F94-E8DB700A7B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8C9C99A-848E-3235-C10A-118FCE2CC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F00C613-491F-CAB4-F982-04E176BEE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46F3E2B-88C3-DFE9-9AE7-C2DAB9EECF3A}"/>
              </a:ext>
            </a:extLst>
          </p:cNvPr>
          <p:cNvSpPr>
            <a:spLocks noGrp="1"/>
          </p:cNvSpPr>
          <p:nvPr>
            <p:ph type="dt" sz="half" idx="10"/>
          </p:nvPr>
        </p:nvSpPr>
        <p:spPr/>
        <p:txBody>
          <a:bodyPr/>
          <a:lstStyle/>
          <a:p>
            <a:fld id="{1A887888-5825-422F-A749-7E4009AAA2EF}" type="datetimeFigureOut">
              <a:rPr lang="nl-NL" smtClean="0"/>
              <a:t>17-05-2026</a:t>
            </a:fld>
            <a:endParaRPr lang="nl-NL"/>
          </a:p>
        </p:txBody>
      </p:sp>
      <p:sp>
        <p:nvSpPr>
          <p:cNvPr id="6" name="Tijdelijke aanduiding voor voettekst 5">
            <a:extLst>
              <a:ext uri="{FF2B5EF4-FFF2-40B4-BE49-F238E27FC236}">
                <a16:creationId xmlns:a16="http://schemas.microsoft.com/office/drawing/2014/main" id="{69BD0193-E5DF-C697-53E7-9CC5B2E350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270627-D9C1-B573-4277-7B8D9D2395D9}"/>
              </a:ext>
            </a:extLst>
          </p:cNvPr>
          <p:cNvSpPr>
            <a:spLocks noGrp="1"/>
          </p:cNvSpPr>
          <p:nvPr>
            <p:ph type="sldNum" sz="quarter" idx="12"/>
          </p:nvPr>
        </p:nvSpPr>
        <p:spPr/>
        <p:txBody>
          <a:bodyPr/>
          <a:lstStyle/>
          <a:p>
            <a:fld id="{4909A9C7-29C0-4825-809E-484463213EE5}" type="slidenum">
              <a:rPr lang="nl-NL" smtClean="0"/>
              <a:t>‹nr.›</a:t>
            </a:fld>
            <a:endParaRPr lang="nl-NL"/>
          </a:p>
        </p:txBody>
      </p:sp>
    </p:spTree>
    <p:extLst>
      <p:ext uri="{BB962C8B-B14F-4D97-AF65-F5344CB8AC3E}">
        <p14:creationId xmlns:p14="http://schemas.microsoft.com/office/powerpoint/2010/main" val="312039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5F2E681-1676-7CF6-94E5-BA199C2E2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E4A33D9-C3B3-4CC1-844C-4AAB07A5B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17788A-7DE6-6608-5AA7-E7AC534C9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887888-5825-422F-A749-7E4009AAA2EF}" type="datetimeFigureOut">
              <a:rPr lang="nl-NL" smtClean="0"/>
              <a:t>17-05-2026</a:t>
            </a:fld>
            <a:endParaRPr lang="nl-NL"/>
          </a:p>
        </p:txBody>
      </p:sp>
      <p:sp>
        <p:nvSpPr>
          <p:cNvPr id="5" name="Tijdelijke aanduiding voor voettekst 4">
            <a:extLst>
              <a:ext uri="{FF2B5EF4-FFF2-40B4-BE49-F238E27FC236}">
                <a16:creationId xmlns:a16="http://schemas.microsoft.com/office/drawing/2014/main" id="{5BCC2BE5-5F7C-59E3-EAB2-A573055A9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0707CED0-DA70-1F4D-8F21-F55DC6028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09A9C7-29C0-4825-809E-484463213EE5}" type="slidenum">
              <a:rPr lang="nl-NL" smtClean="0"/>
              <a:t>‹nr.›</a:t>
            </a:fld>
            <a:endParaRPr lang="nl-NL"/>
          </a:p>
        </p:txBody>
      </p:sp>
    </p:spTree>
    <p:extLst>
      <p:ext uri="{BB962C8B-B14F-4D97-AF65-F5344CB8AC3E}">
        <p14:creationId xmlns:p14="http://schemas.microsoft.com/office/powerpoint/2010/main" val="3433186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igitalegeletterdheidmeten.nl/"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FCE8A93-E53F-0B60-7234-9391AE991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68" y="1690688"/>
            <a:ext cx="5019040" cy="5019040"/>
          </a:xfrm>
          <a:prstGeom prst="rect">
            <a:avLst/>
          </a:prstGeom>
        </p:spPr>
      </p:pic>
      <p:pic>
        <p:nvPicPr>
          <p:cNvPr id="4" name="Picture 4" descr="onderdeel van nationaal scholenonderzoek">
            <a:extLst>
              <a:ext uri="{FF2B5EF4-FFF2-40B4-BE49-F238E27FC236}">
                <a16:creationId xmlns:a16="http://schemas.microsoft.com/office/drawing/2014/main" id="{ECD5DDCD-E06A-BA51-BAB6-15755F081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5A41947D-60FE-4B04-ACBD-2A2898D99399}"/>
              </a:ext>
            </a:extLst>
          </p:cNvPr>
          <p:cNvSpPr txBox="1">
            <a:spLocks/>
          </p:cNvSpPr>
          <p:nvPr/>
        </p:nvSpPr>
        <p:spPr>
          <a:xfrm>
            <a:off x="5753065" y="1591709"/>
            <a:ext cx="561136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600" dirty="0"/>
              <a:t>Hoi,</a:t>
            </a:r>
          </a:p>
          <a:p>
            <a:pPr marL="0" indent="0">
              <a:buFont typeface="Arial" panose="020B0604020202020204" pitchFamily="34" charset="0"/>
              <a:buNone/>
            </a:pPr>
            <a:r>
              <a:rPr lang="nl-NL" sz="1600" dirty="0"/>
              <a:t>Ik ben </a:t>
            </a:r>
            <a:r>
              <a:rPr lang="nl-NL" sz="1600" dirty="0" err="1"/>
              <a:t>Jai</a:t>
            </a:r>
            <a:r>
              <a:rPr lang="nl-NL" sz="1600" dirty="0"/>
              <a:t>.</a:t>
            </a:r>
          </a:p>
          <a:p>
            <a:pPr marL="0" indent="0">
              <a:buFont typeface="Arial" panose="020B0604020202020204" pitchFamily="34" charset="0"/>
              <a:buNone/>
            </a:pPr>
            <a:r>
              <a:rPr lang="nl-NL" sz="1600" dirty="0"/>
              <a:t>Je hebt mij al eens ontmoet in een vragenlijst over onderwerpen die te maken hebben met Digitale Geletterdheid.</a:t>
            </a:r>
          </a:p>
          <a:p>
            <a:pPr marL="0" indent="0">
              <a:buFont typeface="Arial" panose="020B0604020202020204" pitchFamily="34" charset="0"/>
              <a:buNone/>
            </a:pPr>
            <a:endParaRPr lang="nl-NL" sz="1600" dirty="0"/>
          </a:p>
          <a:p>
            <a:pPr marL="0" indent="0">
              <a:buNone/>
            </a:pPr>
            <a:r>
              <a:rPr lang="nl-NL" sz="1600" dirty="0"/>
              <a:t>Digitale geletterdheid betekent dat je weet hoe je goed met computers, telefoons en internet omgaat.</a:t>
            </a:r>
          </a:p>
          <a:p>
            <a:r>
              <a:rPr lang="nl-NL" sz="1600" dirty="0"/>
              <a:t>hoe digitale apparaten en apps werken</a:t>
            </a:r>
          </a:p>
          <a:p>
            <a:r>
              <a:rPr lang="nl-NL" sz="1600" dirty="0"/>
              <a:t>hoe je informatie op internet kunt vinden en gebruiken</a:t>
            </a:r>
          </a:p>
          <a:p>
            <a:r>
              <a:rPr lang="nl-NL" sz="1600" dirty="0"/>
              <a:t>hoe je veilig en slim omgaat met digitale media</a:t>
            </a:r>
          </a:p>
          <a:p>
            <a:pPr marL="0" indent="0">
              <a:buNone/>
            </a:pPr>
            <a:r>
              <a:rPr lang="nl-NL" sz="1600" dirty="0"/>
              <a:t>Het gaat ook over hoe technologie invloed heeft op jou en op de samenleving. Denk aan school, </a:t>
            </a:r>
            <a:r>
              <a:rPr lang="nl-NL" sz="1600" dirty="0" err="1"/>
              <a:t>social</a:t>
            </a:r>
            <a:r>
              <a:rPr lang="nl-NL" sz="1600" dirty="0"/>
              <a:t> media, games en nieuws.</a:t>
            </a:r>
          </a:p>
          <a:p>
            <a:pPr marL="0" indent="0">
              <a:buNone/>
            </a:pPr>
            <a:r>
              <a:rPr lang="nl-NL" sz="1600" dirty="0"/>
              <a:t>Daarnaast leer je om zelf controle te houden over wat je online doet. Je past je aan aan de digitale wereld, maar zorgt er ook voor dat jij zelf de baas blijft over wat je doet en deelt.</a:t>
            </a:r>
          </a:p>
          <a:p>
            <a:pPr marL="0" indent="0">
              <a:buFont typeface="Arial" panose="020B0604020202020204" pitchFamily="34" charset="0"/>
              <a:buNone/>
            </a:pPr>
            <a:endParaRPr lang="nl-NL" sz="1600" dirty="0"/>
          </a:p>
        </p:txBody>
      </p:sp>
    </p:spTree>
    <p:extLst>
      <p:ext uri="{BB962C8B-B14F-4D97-AF65-F5344CB8AC3E}">
        <p14:creationId xmlns:p14="http://schemas.microsoft.com/office/powerpoint/2010/main" val="377492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73CC6-5BD5-39A6-F491-0CB0BDC7FFBD}"/>
              </a:ext>
            </a:extLst>
          </p:cNvPr>
          <p:cNvSpPr>
            <a:spLocks noGrp="1"/>
          </p:cNvSpPr>
          <p:nvPr>
            <p:ph type="title"/>
          </p:nvPr>
        </p:nvSpPr>
        <p:spPr/>
        <p:txBody>
          <a:bodyPr/>
          <a:lstStyle/>
          <a:p>
            <a:r>
              <a:rPr lang="nl-NL" dirty="0"/>
              <a:t>Start</a:t>
            </a:r>
          </a:p>
        </p:txBody>
      </p:sp>
      <p:sp>
        <p:nvSpPr>
          <p:cNvPr id="3" name="Tijdelijke aanduiding voor inhoud 2">
            <a:extLst>
              <a:ext uri="{FF2B5EF4-FFF2-40B4-BE49-F238E27FC236}">
                <a16:creationId xmlns:a16="http://schemas.microsoft.com/office/drawing/2014/main" id="{EA7E7018-5537-BBF1-B985-FE5DE8CD02A6}"/>
              </a:ext>
            </a:extLst>
          </p:cNvPr>
          <p:cNvSpPr>
            <a:spLocks noGrp="1"/>
          </p:cNvSpPr>
          <p:nvPr>
            <p:ph idx="1"/>
          </p:nvPr>
        </p:nvSpPr>
        <p:spPr/>
        <p:txBody>
          <a:bodyPr>
            <a:normAutofit/>
          </a:bodyPr>
          <a:lstStyle/>
          <a:p>
            <a:pPr marL="0" indent="0">
              <a:buNone/>
            </a:pPr>
            <a:r>
              <a:rPr lang="nl-NL" sz="1600" dirty="0"/>
              <a:t>Weet je nog?</a:t>
            </a:r>
          </a:p>
          <a:p>
            <a:pPr marL="0" indent="0">
              <a:buNone/>
            </a:pPr>
            <a:endParaRPr lang="nl-NL" sz="1600" dirty="0"/>
          </a:p>
          <a:p>
            <a:pPr marL="0" indent="0">
              <a:buNone/>
            </a:pPr>
            <a:r>
              <a:rPr lang="nl-NL" sz="1600" dirty="0"/>
              <a:t>De Meting Digitale Geletterdheid: </a:t>
            </a:r>
          </a:p>
          <a:p>
            <a:pPr marL="0" indent="0">
              <a:buNone/>
            </a:pPr>
            <a:r>
              <a:rPr lang="nl-NL" sz="1600" dirty="0"/>
              <a:t>Een set vragen over jouw kennis,</a:t>
            </a:r>
          </a:p>
          <a:p>
            <a:pPr marL="0" indent="0">
              <a:buNone/>
            </a:pPr>
            <a:r>
              <a:rPr lang="nl-NL" sz="1600" dirty="0"/>
              <a:t>vaardigheid en houding</a:t>
            </a:r>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r>
              <a:rPr lang="nl-NL" sz="1600" dirty="0"/>
              <a:t>En jouw rapport:</a:t>
            </a:r>
          </a:p>
          <a:p>
            <a:pPr marL="0" indent="0">
              <a:buNone/>
            </a:pPr>
            <a:r>
              <a:rPr lang="nl-NL" sz="1600" dirty="0"/>
              <a:t>Overzicht van jouw antwoorden</a:t>
            </a:r>
          </a:p>
        </p:txBody>
      </p:sp>
      <p:pic>
        <p:nvPicPr>
          <p:cNvPr id="1028" name="Picture 4" descr="onderdeel van nationaal scholenonderzoek">
            <a:extLst>
              <a:ext uri="{FF2B5EF4-FFF2-40B4-BE49-F238E27FC236}">
                <a16:creationId xmlns:a16="http://schemas.microsoft.com/office/drawing/2014/main" id="{AC93CE3A-1CD9-1A12-6163-47F1BA2C7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E251B87C-2327-BDD1-BA6A-EDF8325C3E10}"/>
              </a:ext>
            </a:extLst>
          </p:cNvPr>
          <p:cNvPicPr>
            <a:picLocks noChangeAspect="1"/>
          </p:cNvPicPr>
          <p:nvPr/>
        </p:nvPicPr>
        <p:blipFill>
          <a:blip r:embed="rId3"/>
          <a:stretch>
            <a:fillRect/>
          </a:stretch>
        </p:blipFill>
        <p:spPr>
          <a:xfrm>
            <a:off x="8349615" y="3593602"/>
            <a:ext cx="3153918" cy="3153918"/>
          </a:xfrm>
          <a:prstGeom prst="rect">
            <a:avLst/>
          </a:prstGeom>
        </p:spPr>
      </p:pic>
      <p:pic>
        <p:nvPicPr>
          <p:cNvPr id="5" name="Afbeelding 4">
            <a:extLst>
              <a:ext uri="{FF2B5EF4-FFF2-40B4-BE49-F238E27FC236}">
                <a16:creationId xmlns:a16="http://schemas.microsoft.com/office/drawing/2014/main" id="{ECE66EB9-DB03-8128-4348-4F1A86169C48}"/>
              </a:ext>
            </a:extLst>
          </p:cNvPr>
          <p:cNvPicPr>
            <a:picLocks noChangeAspect="1"/>
          </p:cNvPicPr>
          <p:nvPr/>
        </p:nvPicPr>
        <p:blipFill>
          <a:blip r:embed="rId4"/>
          <a:stretch>
            <a:fillRect/>
          </a:stretch>
        </p:blipFill>
        <p:spPr>
          <a:xfrm>
            <a:off x="5075682" y="1549215"/>
            <a:ext cx="3124200" cy="3149600"/>
          </a:xfrm>
          <a:prstGeom prst="rect">
            <a:avLst/>
          </a:prstGeom>
        </p:spPr>
      </p:pic>
    </p:spTree>
    <p:extLst>
      <p:ext uri="{BB962C8B-B14F-4D97-AF65-F5344CB8AC3E}">
        <p14:creationId xmlns:p14="http://schemas.microsoft.com/office/powerpoint/2010/main" val="218215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FA92D-08DF-E6A3-8D7D-7745CE0346FB}"/>
              </a:ext>
            </a:extLst>
          </p:cNvPr>
          <p:cNvSpPr>
            <a:spLocks noGrp="1"/>
          </p:cNvSpPr>
          <p:nvPr>
            <p:ph type="title"/>
          </p:nvPr>
        </p:nvSpPr>
        <p:spPr>
          <a:xfrm>
            <a:off x="838200" y="1690688"/>
            <a:ext cx="10515600" cy="1325563"/>
          </a:xfrm>
        </p:spPr>
        <p:txBody>
          <a:bodyPr/>
          <a:lstStyle/>
          <a:p>
            <a:r>
              <a:rPr lang="nl-NL" dirty="0"/>
              <a:t>Meting </a:t>
            </a:r>
            <a:br>
              <a:rPr lang="nl-NL" dirty="0"/>
            </a:br>
            <a:r>
              <a:rPr lang="nl-NL" dirty="0"/>
              <a:t>Digitale Geletterdheid</a:t>
            </a:r>
          </a:p>
        </p:txBody>
      </p:sp>
      <p:sp>
        <p:nvSpPr>
          <p:cNvPr id="3" name="Tijdelijke aanduiding voor inhoud 2">
            <a:extLst>
              <a:ext uri="{FF2B5EF4-FFF2-40B4-BE49-F238E27FC236}">
                <a16:creationId xmlns:a16="http://schemas.microsoft.com/office/drawing/2014/main" id="{FECC27C7-97DA-F135-12A2-69710A81E9CF}"/>
              </a:ext>
            </a:extLst>
          </p:cNvPr>
          <p:cNvSpPr>
            <a:spLocks noGrp="1"/>
          </p:cNvSpPr>
          <p:nvPr>
            <p:ph idx="1"/>
          </p:nvPr>
        </p:nvSpPr>
        <p:spPr>
          <a:xfrm>
            <a:off x="838200" y="3576933"/>
            <a:ext cx="6997995" cy="2915942"/>
          </a:xfrm>
        </p:spPr>
        <p:txBody>
          <a:bodyPr>
            <a:normAutofit/>
          </a:bodyPr>
          <a:lstStyle/>
          <a:p>
            <a:pPr marL="0" indent="0">
              <a:buNone/>
            </a:pPr>
            <a:r>
              <a:rPr lang="nl-NL" sz="1600" dirty="0"/>
              <a:t>Je hebt vorige keer de zogenoemde 0-meting gedaan. Daarin konden we er samen achter komen wat jij al wist, wat je kon, en wat je ervan vond.</a:t>
            </a:r>
          </a:p>
          <a:p>
            <a:pPr marL="0" indent="0">
              <a:buNone/>
            </a:pPr>
            <a:endParaRPr lang="nl-NL" sz="1600" dirty="0"/>
          </a:p>
          <a:p>
            <a:pPr marL="0" indent="0">
              <a:buNone/>
            </a:pPr>
            <a:r>
              <a:rPr lang="nl-NL" sz="1600" dirty="0"/>
              <a:t>Als het goed is, ben jij al weer verder ontwikkeld!</a:t>
            </a:r>
          </a:p>
          <a:p>
            <a:pPr marL="0" indent="0">
              <a:buNone/>
            </a:pPr>
            <a:endParaRPr lang="nl-NL" sz="1600" dirty="0"/>
          </a:p>
          <a:p>
            <a:pPr marL="0" indent="0">
              <a:buNone/>
            </a:pPr>
            <a:r>
              <a:rPr lang="nl-NL" sz="1600" dirty="0"/>
              <a:t>Dat meten we in deze 1-meting. Daar ga je nu mee starten!</a:t>
            </a:r>
          </a:p>
          <a:p>
            <a:pPr marL="0" indent="0">
              <a:buNone/>
            </a:pPr>
            <a:endParaRPr lang="nl-NL" sz="1600" dirty="0"/>
          </a:p>
          <a:p>
            <a:pPr marL="0" indent="0">
              <a:buNone/>
            </a:pPr>
            <a:r>
              <a:rPr lang="nl-NL" sz="1600" dirty="0"/>
              <a:t>Heel veel succes en belangrijk: wees jezelf… het is geen toets.</a:t>
            </a:r>
          </a:p>
        </p:txBody>
      </p:sp>
      <p:pic>
        <p:nvPicPr>
          <p:cNvPr id="4" name="Picture 4" descr="onderdeel van nationaal scholenonderzoek">
            <a:extLst>
              <a:ext uri="{FF2B5EF4-FFF2-40B4-BE49-F238E27FC236}">
                <a16:creationId xmlns:a16="http://schemas.microsoft.com/office/drawing/2014/main" id="{B83025DA-892C-7150-F287-9A1AB28B9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F5F0902D-149E-3BD3-92AF-AA54F5F1265A}"/>
              </a:ext>
            </a:extLst>
          </p:cNvPr>
          <p:cNvPicPr>
            <a:picLocks noChangeAspect="1"/>
          </p:cNvPicPr>
          <p:nvPr/>
        </p:nvPicPr>
        <p:blipFill>
          <a:blip r:embed="rId3">
            <a:extLst>
              <a:ext uri="{28A0092B-C50C-407E-A947-70E740481C1C}">
                <a14:useLocalDpi xmlns:a14="http://schemas.microsoft.com/office/drawing/2010/main" val="0"/>
              </a:ext>
            </a:extLst>
          </a:blip>
          <a:srcRect l="23000" t="1190" r="25063"/>
          <a:stretch>
            <a:fillRect/>
          </a:stretch>
        </p:blipFill>
        <p:spPr>
          <a:xfrm>
            <a:off x="9265920" y="1291196"/>
            <a:ext cx="2926080" cy="5566803"/>
          </a:xfrm>
          <a:prstGeom prst="rect">
            <a:avLst/>
          </a:prstGeom>
        </p:spPr>
      </p:pic>
    </p:spTree>
    <p:extLst>
      <p:ext uri="{BB962C8B-B14F-4D97-AF65-F5344CB8AC3E}">
        <p14:creationId xmlns:p14="http://schemas.microsoft.com/office/powerpoint/2010/main" val="304167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A14C-FEAB-F7EF-775B-33A6369B604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4845677-9D90-F529-F922-DCA70AACDD06}"/>
              </a:ext>
            </a:extLst>
          </p:cNvPr>
          <p:cNvSpPr>
            <a:spLocks noGrp="1"/>
          </p:cNvSpPr>
          <p:nvPr>
            <p:ph idx="1"/>
          </p:nvPr>
        </p:nvSpPr>
        <p:spPr>
          <a:xfrm>
            <a:off x="838200" y="2473415"/>
            <a:ext cx="10515600" cy="3044087"/>
          </a:xfrm>
        </p:spPr>
        <p:txBody>
          <a:bodyPr>
            <a:normAutofit/>
          </a:bodyPr>
          <a:lstStyle/>
          <a:p>
            <a:pPr marL="0" indent="0">
              <a:buNone/>
            </a:pPr>
            <a:r>
              <a:rPr lang="nl-NL" dirty="0"/>
              <a:t>De opbouw is als volgt:</a:t>
            </a:r>
          </a:p>
          <a:p>
            <a:pPr marL="0" indent="0">
              <a:buNone/>
            </a:pPr>
            <a:endParaRPr lang="nl-NL" sz="1600" dirty="0"/>
          </a:p>
          <a:p>
            <a:pPr marL="0" indent="0">
              <a:buNone/>
            </a:pPr>
            <a:endParaRPr lang="nl-NL" sz="1600" dirty="0"/>
          </a:p>
          <a:p>
            <a:pPr marL="0" indent="0">
              <a:buNone/>
            </a:pPr>
            <a:r>
              <a:rPr lang="nl-NL" sz="1600" dirty="0"/>
              <a:t>De eerste 5 onderdelen zijn vragen over </a:t>
            </a:r>
            <a:r>
              <a:rPr lang="nl-NL" sz="1600" dirty="0" err="1"/>
              <a:t>ict</a:t>
            </a:r>
            <a:r>
              <a:rPr lang="nl-NL" sz="1600" dirty="0"/>
              <a:t>-kennis. </a:t>
            </a:r>
          </a:p>
          <a:p>
            <a:pPr marL="0" indent="0">
              <a:buNone/>
            </a:pPr>
            <a:r>
              <a:rPr lang="nl-NL" sz="1600" dirty="0"/>
              <a:t>Je beantwoordt de vragen net als de vorige keer.</a:t>
            </a:r>
          </a:p>
          <a:p>
            <a:pPr marL="0" indent="0">
              <a:buNone/>
            </a:pPr>
            <a:endParaRPr lang="nl-NL" sz="1600" dirty="0"/>
          </a:p>
          <a:p>
            <a:pPr marL="0" indent="0">
              <a:buNone/>
            </a:pPr>
            <a:r>
              <a:rPr lang="nl-NL" sz="1600" dirty="0"/>
              <a:t>Onderdeel klaar? Naar de volgende!</a:t>
            </a:r>
          </a:p>
        </p:txBody>
      </p:sp>
      <p:pic>
        <p:nvPicPr>
          <p:cNvPr id="1028" name="Picture 4" descr="onderdeel van nationaal scholenonderzoek">
            <a:extLst>
              <a:ext uri="{FF2B5EF4-FFF2-40B4-BE49-F238E27FC236}">
                <a16:creationId xmlns:a16="http://schemas.microsoft.com/office/drawing/2014/main" id="{73F872CC-0942-667A-85B7-77369CC31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D7553738-DF3F-BD91-323E-95DBC88C8867}"/>
              </a:ext>
            </a:extLst>
          </p:cNvPr>
          <p:cNvPicPr>
            <a:picLocks noChangeAspect="1"/>
          </p:cNvPicPr>
          <p:nvPr/>
        </p:nvPicPr>
        <p:blipFill>
          <a:blip r:embed="rId3"/>
          <a:stretch>
            <a:fillRect/>
          </a:stretch>
        </p:blipFill>
        <p:spPr>
          <a:xfrm>
            <a:off x="6900571" y="2473415"/>
            <a:ext cx="5085725" cy="3431908"/>
          </a:xfrm>
          <a:prstGeom prst="rect">
            <a:avLst/>
          </a:prstGeom>
        </p:spPr>
      </p:pic>
      <p:sp>
        <p:nvSpPr>
          <p:cNvPr id="10" name="Tekstvak 9">
            <a:extLst>
              <a:ext uri="{FF2B5EF4-FFF2-40B4-BE49-F238E27FC236}">
                <a16:creationId xmlns:a16="http://schemas.microsoft.com/office/drawing/2014/main" id="{88D6154B-11D3-0C06-A48B-DF465E86BFB8}"/>
              </a:ext>
            </a:extLst>
          </p:cNvPr>
          <p:cNvSpPr txBox="1"/>
          <p:nvPr/>
        </p:nvSpPr>
        <p:spPr>
          <a:xfrm>
            <a:off x="8734150" y="2014436"/>
            <a:ext cx="1269707" cy="369332"/>
          </a:xfrm>
          <a:prstGeom prst="rect">
            <a:avLst/>
          </a:prstGeom>
          <a:noFill/>
        </p:spPr>
        <p:txBody>
          <a:bodyPr wrap="none" rtlCol="0">
            <a:spAutoFit/>
          </a:bodyPr>
          <a:lstStyle/>
          <a:p>
            <a:r>
              <a:rPr lang="nl-NL" dirty="0"/>
              <a:t>Voorbeeld!</a:t>
            </a:r>
          </a:p>
        </p:txBody>
      </p:sp>
    </p:spTree>
    <p:extLst>
      <p:ext uri="{BB962C8B-B14F-4D97-AF65-F5344CB8AC3E}">
        <p14:creationId xmlns:p14="http://schemas.microsoft.com/office/powerpoint/2010/main" val="87464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09EB2-2F6F-5000-30A7-94DF6E16175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64AC3B6-B5CB-AE49-DCE2-D15CCA73D52C}"/>
              </a:ext>
            </a:extLst>
          </p:cNvPr>
          <p:cNvSpPr>
            <a:spLocks noGrp="1"/>
          </p:cNvSpPr>
          <p:nvPr>
            <p:ph idx="1"/>
          </p:nvPr>
        </p:nvSpPr>
        <p:spPr/>
        <p:txBody>
          <a:bodyPr/>
          <a:lstStyle/>
          <a:p>
            <a:pPr marL="0" indent="0">
              <a:buNone/>
            </a:pPr>
            <a:r>
              <a:rPr lang="nl-NL" dirty="0"/>
              <a:t>In het 2</a:t>
            </a:r>
            <a:r>
              <a:rPr lang="nl-NL" baseline="30000" dirty="0"/>
              <a:t>e</a:t>
            </a:r>
            <a:r>
              <a:rPr lang="nl-NL" dirty="0"/>
              <a:t> deel gaat Jerry, onze </a:t>
            </a:r>
            <a:r>
              <a:rPr lang="nl-NL" dirty="0" err="1"/>
              <a:t>Chatbot</a:t>
            </a:r>
            <a:r>
              <a:rPr lang="nl-NL" dirty="0"/>
              <a:t>, met je in gesprek over wat jij vindt van Digitale Geletterdheid.</a:t>
            </a:r>
          </a:p>
          <a:p>
            <a:pPr marL="0" indent="0">
              <a:buNone/>
            </a:pPr>
            <a:endParaRPr lang="nl-NL" dirty="0"/>
          </a:p>
          <a:p>
            <a:pPr marL="0" indent="0">
              <a:buNone/>
            </a:pPr>
            <a:r>
              <a:rPr lang="nl-NL" sz="1600" dirty="0"/>
              <a:t>Het gesprek duurt maximaal 10 minuten. </a:t>
            </a:r>
          </a:p>
          <a:p>
            <a:pPr marL="0" indent="0">
              <a:buNone/>
            </a:pPr>
            <a:r>
              <a:rPr lang="nl-NL" sz="1600" dirty="0"/>
              <a:t>Wees eerlijk en geef uitgebreide antwoorden.</a:t>
            </a:r>
          </a:p>
          <a:p>
            <a:pPr marL="0" indent="0">
              <a:buNone/>
            </a:pPr>
            <a:r>
              <a:rPr lang="nl-NL" sz="1600" dirty="0"/>
              <a:t>Dat werkt het beste.</a:t>
            </a:r>
          </a:p>
          <a:p>
            <a:pPr marL="0" indent="0">
              <a:buNone/>
            </a:pPr>
            <a:endParaRPr lang="nl-NL" sz="1600" dirty="0"/>
          </a:p>
          <a:p>
            <a:pPr marL="0" indent="0">
              <a:buNone/>
            </a:pPr>
            <a:r>
              <a:rPr lang="nl-NL" sz="1600" dirty="0"/>
              <a:t>Jerry is geprogrammeerd om vragen te stellen, maar</a:t>
            </a:r>
          </a:p>
          <a:p>
            <a:pPr marL="0" indent="0">
              <a:buNone/>
            </a:pPr>
            <a:r>
              <a:rPr lang="nl-NL" sz="1600" dirty="0"/>
              <a:t>ook om je te helpen. Weet je het niet? Zeg dat!</a:t>
            </a:r>
          </a:p>
          <a:p>
            <a:pPr marL="0" indent="0">
              <a:buNone/>
            </a:pPr>
            <a:endParaRPr lang="nl-NL" sz="1800" dirty="0"/>
          </a:p>
        </p:txBody>
      </p:sp>
      <p:pic>
        <p:nvPicPr>
          <p:cNvPr id="1028" name="Picture 4" descr="onderdeel van nationaal scholenonderzoek">
            <a:extLst>
              <a:ext uri="{FF2B5EF4-FFF2-40B4-BE49-F238E27FC236}">
                <a16:creationId xmlns:a16="http://schemas.microsoft.com/office/drawing/2014/main" id="{CD22F787-2E92-A662-9430-E40DA2897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F26D0C9B-7B3F-6C8C-B177-60CC5997F29B}"/>
              </a:ext>
            </a:extLst>
          </p:cNvPr>
          <p:cNvPicPr>
            <a:picLocks noChangeAspect="1"/>
          </p:cNvPicPr>
          <p:nvPr/>
        </p:nvPicPr>
        <p:blipFill>
          <a:blip r:embed="rId3"/>
          <a:stretch>
            <a:fillRect/>
          </a:stretch>
        </p:blipFill>
        <p:spPr>
          <a:xfrm>
            <a:off x="6432248" y="3202204"/>
            <a:ext cx="6756400" cy="2400300"/>
          </a:xfrm>
          <a:prstGeom prst="rect">
            <a:avLst/>
          </a:prstGeom>
        </p:spPr>
      </p:pic>
      <p:sp>
        <p:nvSpPr>
          <p:cNvPr id="4" name="Pijl links 3">
            <a:extLst>
              <a:ext uri="{FF2B5EF4-FFF2-40B4-BE49-F238E27FC236}">
                <a16:creationId xmlns:a16="http://schemas.microsoft.com/office/drawing/2014/main" id="{170EECAB-3277-9C8A-BCD6-19F6F35ADC2C}"/>
              </a:ext>
            </a:extLst>
          </p:cNvPr>
          <p:cNvSpPr/>
          <p:nvPr/>
        </p:nvSpPr>
        <p:spPr>
          <a:xfrm rot="2171871">
            <a:off x="6583309" y="3274520"/>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55348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3E28B-1141-83B9-6A03-ED8A43BE5CA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84F31E5-0F1B-B5E8-3837-06594BD57746}"/>
              </a:ext>
            </a:extLst>
          </p:cNvPr>
          <p:cNvSpPr>
            <a:spLocks noGrp="1"/>
          </p:cNvSpPr>
          <p:nvPr>
            <p:ph idx="1"/>
          </p:nvPr>
        </p:nvSpPr>
        <p:spPr/>
        <p:txBody>
          <a:bodyPr>
            <a:normAutofit fontScale="92500" lnSpcReduction="20000"/>
          </a:bodyPr>
          <a:lstStyle/>
          <a:p>
            <a:pPr marL="0" indent="0">
              <a:buNone/>
            </a:pPr>
            <a:r>
              <a:rPr lang="nl-NL" dirty="0"/>
              <a:t>In het 3</a:t>
            </a:r>
            <a:r>
              <a:rPr lang="nl-NL" baseline="30000" dirty="0"/>
              <a:t>e</a:t>
            </a:r>
            <a:r>
              <a:rPr lang="nl-NL" dirty="0"/>
              <a:t> deel gaat Jerry, onze </a:t>
            </a:r>
            <a:r>
              <a:rPr lang="nl-NL" dirty="0" err="1"/>
              <a:t>Chatbot</a:t>
            </a:r>
            <a:r>
              <a:rPr lang="nl-NL" dirty="0"/>
              <a:t>, met je in gesprek over hoe jij een digitale opdracht maakt, jouw Meesterproef.</a:t>
            </a:r>
          </a:p>
          <a:p>
            <a:pPr marL="0" indent="0">
              <a:buNone/>
            </a:pPr>
            <a:endParaRPr lang="nl-NL" dirty="0"/>
          </a:p>
          <a:p>
            <a:pPr marL="0" indent="0">
              <a:buNone/>
            </a:pPr>
            <a:r>
              <a:rPr lang="nl-NL" sz="1700" dirty="0"/>
              <a:t>Het model wat Jerry gebruikt, heet de Big 6.</a:t>
            </a:r>
          </a:p>
          <a:p>
            <a:pPr marL="0" indent="0">
              <a:buNone/>
            </a:pPr>
            <a:r>
              <a:rPr lang="nl-NL" sz="1700" dirty="0"/>
              <a:t>Wil je meer informatie:</a:t>
            </a:r>
          </a:p>
          <a:p>
            <a:pPr marL="0" indent="0">
              <a:buNone/>
            </a:pPr>
            <a:r>
              <a:rPr lang="nl-NL" sz="1700" dirty="0"/>
              <a:t>Typ in op </a:t>
            </a:r>
            <a:r>
              <a:rPr lang="nl-NL" sz="1700" dirty="0" err="1"/>
              <a:t>Youtube</a:t>
            </a:r>
            <a:r>
              <a:rPr lang="nl-NL" sz="1700" dirty="0"/>
              <a:t>: “BIG 6 model </a:t>
            </a:r>
            <a:r>
              <a:rPr lang="nl-NL" sz="1700" dirty="0" err="1"/>
              <a:t>Xplained</a:t>
            </a:r>
            <a:r>
              <a:rPr lang="nl-NL" sz="1700" dirty="0"/>
              <a:t>”</a:t>
            </a:r>
          </a:p>
          <a:p>
            <a:pPr marL="0" indent="0">
              <a:buNone/>
            </a:pPr>
            <a:r>
              <a:rPr lang="nl-NL" sz="1700" i="1" dirty="0"/>
              <a:t>(video van Don Zuiderman)</a:t>
            </a:r>
          </a:p>
          <a:p>
            <a:pPr marL="0" indent="0">
              <a:buNone/>
            </a:pPr>
            <a:endParaRPr lang="nl-NL" sz="1700" dirty="0"/>
          </a:p>
          <a:p>
            <a:pPr marL="0" indent="0">
              <a:buNone/>
            </a:pPr>
            <a:r>
              <a:rPr lang="nl-NL" sz="1700" dirty="0"/>
              <a:t>Je maakt een werkstuk.</a:t>
            </a:r>
          </a:p>
          <a:p>
            <a:pPr marL="0" indent="0">
              <a:buNone/>
            </a:pPr>
            <a:endParaRPr lang="nl-NL" sz="1700" dirty="0"/>
          </a:p>
          <a:p>
            <a:pPr marL="0" indent="0">
              <a:buNone/>
            </a:pPr>
            <a:r>
              <a:rPr lang="nl-NL" sz="1700" dirty="0"/>
              <a:t>Leg Jerry goed uit aan het eind wat goed ging en wat je </a:t>
            </a:r>
          </a:p>
          <a:p>
            <a:pPr marL="0" indent="0">
              <a:buNone/>
            </a:pPr>
            <a:r>
              <a:rPr lang="nl-NL" sz="1700" dirty="0"/>
              <a:t>lastig vond. </a:t>
            </a:r>
          </a:p>
          <a:p>
            <a:pPr marL="0" indent="0">
              <a:buNone/>
            </a:pPr>
            <a:r>
              <a:rPr lang="nl-NL" sz="1700" dirty="0"/>
              <a:t>Duurt het langer dan verwacht?</a:t>
            </a:r>
          </a:p>
          <a:p>
            <a:pPr marL="0" indent="0">
              <a:buNone/>
            </a:pPr>
            <a:r>
              <a:rPr lang="nl-NL" sz="1700" dirty="0"/>
              <a:t>Maak het af in je eigen tijd. Zorg wel dat je het afsluit voor de afgesproken datum!</a:t>
            </a:r>
          </a:p>
        </p:txBody>
      </p:sp>
      <p:pic>
        <p:nvPicPr>
          <p:cNvPr id="1028" name="Picture 4" descr="onderdeel van nationaal scholenonderzoek">
            <a:extLst>
              <a:ext uri="{FF2B5EF4-FFF2-40B4-BE49-F238E27FC236}">
                <a16:creationId xmlns:a16="http://schemas.microsoft.com/office/drawing/2014/main" id="{8873F7EB-0F4D-21BC-4C06-F71FBB697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440F5049-D1C1-801B-730D-1AC1A68077F9}"/>
              </a:ext>
            </a:extLst>
          </p:cNvPr>
          <p:cNvPicPr>
            <a:picLocks noChangeAspect="1"/>
          </p:cNvPicPr>
          <p:nvPr/>
        </p:nvPicPr>
        <p:blipFill>
          <a:blip r:embed="rId3"/>
          <a:stretch>
            <a:fillRect/>
          </a:stretch>
        </p:blipFill>
        <p:spPr>
          <a:xfrm>
            <a:off x="6432248" y="3202204"/>
            <a:ext cx="6756400" cy="2400300"/>
          </a:xfrm>
          <a:prstGeom prst="rect">
            <a:avLst/>
          </a:prstGeom>
        </p:spPr>
      </p:pic>
      <p:sp>
        <p:nvSpPr>
          <p:cNvPr id="4" name="Pijl links 3">
            <a:extLst>
              <a:ext uri="{FF2B5EF4-FFF2-40B4-BE49-F238E27FC236}">
                <a16:creationId xmlns:a16="http://schemas.microsoft.com/office/drawing/2014/main" id="{1DED8B7C-59D6-1DF3-BFFB-038E1AA2E818}"/>
              </a:ext>
            </a:extLst>
          </p:cNvPr>
          <p:cNvSpPr/>
          <p:nvPr/>
        </p:nvSpPr>
        <p:spPr>
          <a:xfrm rot="2171871">
            <a:off x="6593942" y="4359040"/>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9523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6EA54-BD68-21A0-CC33-5D2D6B3A4785}"/>
              </a:ext>
            </a:extLst>
          </p:cNvPr>
          <p:cNvSpPr>
            <a:spLocks noGrp="1"/>
          </p:cNvSpPr>
          <p:nvPr>
            <p:ph type="title"/>
          </p:nvPr>
        </p:nvSpPr>
        <p:spPr/>
        <p:txBody>
          <a:bodyPr/>
          <a:lstStyle/>
          <a:p>
            <a:r>
              <a:rPr lang="nl-NL" dirty="0"/>
              <a:t>Inloggen</a:t>
            </a:r>
          </a:p>
        </p:txBody>
      </p:sp>
      <p:sp>
        <p:nvSpPr>
          <p:cNvPr id="3" name="Tijdelijke aanduiding voor inhoud 2">
            <a:extLst>
              <a:ext uri="{FF2B5EF4-FFF2-40B4-BE49-F238E27FC236}">
                <a16:creationId xmlns:a16="http://schemas.microsoft.com/office/drawing/2014/main" id="{A43189AC-1E15-20C1-824E-244CF1A4CD4D}"/>
              </a:ext>
            </a:extLst>
          </p:cNvPr>
          <p:cNvSpPr>
            <a:spLocks noGrp="1"/>
          </p:cNvSpPr>
          <p:nvPr>
            <p:ph idx="1"/>
          </p:nvPr>
        </p:nvSpPr>
        <p:spPr>
          <a:xfrm>
            <a:off x="317204" y="2261560"/>
            <a:ext cx="11367977" cy="4351338"/>
          </a:xfrm>
        </p:spPr>
        <p:txBody>
          <a:bodyPr>
            <a:normAutofit/>
          </a:bodyPr>
          <a:lstStyle/>
          <a:p>
            <a:pPr marL="0" indent="0">
              <a:buNone/>
            </a:pPr>
            <a:r>
              <a:rPr lang="nl-NL" dirty="0"/>
              <a:t>Ga naar:</a:t>
            </a:r>
          </a:p>
          <a:p>
            <a:pPr lvl="1"/>
            <a:r>
              <a:rPr lang="nl-NL" dirty="0">
                <a:hlinkClick r:id="rId2"/>
              </a:rPr>
              <a:t>Dg-meten.nl </a:t>
            </a:r>
            <a:r>
              <a:rPr lang="nl-NL" dirty="0"/>
              <a:t> </a:t>
            </a:r>
            <a:r>
              <a:rPr lang="nl-NL" sz="1600" dirty="0"/>
              <a:t>(Check je spelling, als de pagina niet laadt)</a:t>
            </a:r>
          </a:p>
          <a:p>
            <a:pPr lvl="1"/>
            <a:endParaRPr lang="nl-NL" sz="1600" dirty="0"/>
          </a:p>
          <a:p>
            <a:pPr marL="0" indent="0">
              <a:buNone/>
            </a:pPr>
            <a:r>
              <a:rPr lang="nl-NL" dirty="0"/>
              <a:t>Klik rechtsboven op </a:t>
            </a:r>
          </a:p>
          <a:p>
            <a:endParaRPr lang="nl-NL" dirty="0"/>
          </a:p>
          <a:p>
            <a:pPr marL="0" indent="0">
              <a:buNone/>
            </a:pPr>
            <a:r>
              <a:rPr lang="nl-NL" dirty="0"/>
              <a:t>Login met:</a:t>
            </a:r>
          </a:p>
          <a:p>
            <a:pPr lvl="1"/>
            <a:r>
              <a:rPr lang="nl-NL" dirty="0"/>
              <a:t>Je emailadres van school</a:t>
            </a:r>
          </a:p>
          <a:p>
            <a:pPr lvl="1"/>
            <a:r>
              <a:rPr lang="nl-NL" dirty="0"/>
              <a:t>Wachtwoord: </a:t>
            </a:r>
            <a:r>
              <a:rPr lang="nl-NL" b="1" i="1" dirty="0"/>
              <a:t>Welkom01 </a:t>
            </a:r>
            <a:r>
              <a:rPr lang="nl-NL" i="1" dirty="0"/>
              <a:t>(of heb je je wachtwoord vorige keer al gewijzigd?          )</a:t>
            </a:r>
            <a:endParaRPr lang="nl-NL" dirty="0"/>
          </a:p>
          <a:p>
            <a:endParaRPr lang="nl-NL" dirty="0"/>
          </a:p>
        </p:txBody>
      </p:sp>
      <p:pic>
        <p:nvPicPr>
          <p:cNvPr id="4" name="Picture 4" descr="onderdeel van nationaal scholenonderzoek">
            <a:extLst>
              <a:ext uri="{FF2B5EF4-FFF2-40B4-BE49-F238E27FC236}">
                <a16:creationId xmlns:a16="http://schemas.microsoft.com/office/drawing/2014/main" id="{14FECD31-3C94-A21E-0CA4-580067A03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1E67806-E25C-096F-0C92-120BC105E8C5}"/>
              </a:ext>
            </a:extLst>
          </p:cNvPr>
          <p:cNvPicPr>
            <a:picLocks noChangeAspect="1"/>
          </p:cNvPicPr>
          <p:nvPr/>
        </p:nvPicPr>
        <p:blipFill>
          <a:blip r:embed="rId4"/>
          <a:stretch>
            <a:fillRect/>
          </a:stretch>
        </p:blipFill>
        <p:spPr>
          <a:xfrm>
            <a:off x="4533014" y="3037950"/>
            <a:ext cx="6629400" cy="1231900"/>
          </a:xfrm>
          <a:prstGeom prst="rect">
            <a:avLst/>
          </a:prstGeom>
        </p:spPr>
      </p:pic>
      <p:sp>
        <p:nvSpPr>
          <p:cNvPr id="6" name="Afgeronde rechthoek 5">
            <a:extLst>
              <a:ext uri="{FF2B5EF4-FFF2-40B4-BE49-F238E27FC236}">
                <a16:creationId xmlns:a16="http://schemas.microsoft.com/office/drawing/2014/main" id="{D79DED26-2892-404D-327A-02C79243FCE4}"/>
              </a:ext>
            </a:extLst>
          </p:cNvPr>
          <p:cNvSpPr/>
          <p:nvPr/>
        </p:nvSpPr>
        <p:spPr>
          <a:xfrm>
            <a:off x="10015867" y="3107160"/>
            <a:ext cx="946298" cy="109515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links 6">
            <a:extLst>
              <a:ext uri="{FF2B5EF4-FFF2-40B4-BE49-F238E27FC236}">
                <a16:creationId xmlns:a16="http://schemas.microsoft.com/office/drawing/2014/main" id="{8B1F06E1-4CC2-B529-E437-8FBD59D93FFE}"/>
              </a:ext>
            </a:extLst>
          </p:cNvPr>
          <p:cNvSpPr/>
          <p:nvPr/>
        </p:nvSpPr>
        <p:spPr>
          <a:xfrm rot="2171871">
            <a:off x="9145755" y="2579409"/>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050" name="Picture 2" descr="knipogen gezicht. oog knipoog emoji, grappig geel emoticon met glimlach.  22461925 Vectorkunst bij Vecteezy">
            <a:extLst>
              <a:ext uri="{FF2B5EF4-FFF2-40B4-BE49-F238E27FC236}">
                <a16:creationId xmlns:a16="http://schemas.microsoft.com/office/drawing/2014/main" id="{BF9EE71F-9E03-2488-EA19-4887C3566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1532" y="5313786"/>
            <a:ext cx="382772" cy="38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9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DA55-4E9D-8D8E-4A58-54EB02300D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0619B1-5EF5-0AB5-121E-AF99264016F0}"/>
              </a:ext>
            </a:extLst>
          </p:cNvPr>
          <p:cNvSpPr>
            <a:spLocks noGrp="1"/>
          </p:cNvSpPr>
          <p:nvPr>
            <p:ph type="title"/>
          </p:nvPr>
        </p:nvSpPr>
        <p:spPr/>
        <p:txBody>
          <a:bodyPr/>
          <a:lstStyle/>
          <a:p>
            <a:r>
              <a:rPr lang="nl-NL" dirty="0"/>
              <a:t>Inloggen</a:t>
            </a:r>
          </a:p>
        </p:txBody>
      </p:sp>
      <p:sp>
        <p:nvSpPr>
          <p:cNvPr id="3" name="Tijdelijke aanduiding voor inhoud 2">
            <a:extLst>
              <a:ext uri="{FF2B5EF4-FFF2-40B4-BE49-F238E27FC236}">
                <a16:creationId xmlns:a16="http://schemas.microsoft.com/office/drawing/2014/main" id="{0E734847-5CA6-A8BA-6D4C-4DA9D4938F2A}"/>
              </a:ext>
            </a:extLst>
          </p:cNvPr>
          <p:cNvSpPr>
            <a:spLocks noGrp="1"/>
          </p:cNvSpPr>
          <p:nvPr>
            <p:ph idx="1"/>
          </p:nvPr>
        </p:nvSpPr>
        <p:spPr>
          <a:xfrm>
            <a:off x="668079" y="2240295"/>
            <a:ext cx="11367977" cy="4351338"/>
          </a:xfrm>
        </p:spPr>
        <p:txBody>
          <a:bodyPr>
            <a:normAutofit/>
          </a:bodyPr>
          <a:lstStyle/>
          <a:p>
            <a:pPr marL="0" indent="0">
              <a:buNone/>
            </a:pPr>
            <a:r>
              <a:rPr lang="nl-NL" sz="1600" b="1" dirty="0"/>
              <a:t>Aanpassen wachtwoord:</a:t>
            </a:r>
          </a:p>
          <a:p>
            <a:pPr marL="0" indent="0">
              <a:buNone/>
            </a:pPr>
            <a:endParaRPr lang="nl-NL" sz="1600" dirty="0"/>
          </a:p>
          <a:p>
            <a:pPr marL="0" indent="0">
              <a:buNone/>
            </a:pPr>
            <a:r>
              <a:rPr lang="nl-NL" sz="1600" dirty="0"/>
              <a:t>Op de startpagina van </a:t>
            </a:r>
            <a:r>
              <a:rPr lang="nl-NL" sz="1600" dirty="0" err="1"/>
              <a:t>Mypanel</a:t>
            </a:r>
            <a:r>
              <a:rPr lang="nl-NL" sz="1600" dirty="0"/>
              <a:t> vind </a:t>
            </a:r>
          </a:p>
          <a:p>
            <a:pPr marL="0" indent="0">
              <a:buNone/>
            </a:pPr>
            <a:r>
              <a:rPr lang="nl-NL" sz="1600" dirty="0"/>
              <a:t>je de knop. Vul wel je mailadres in!</a:t>
            </a:r>
          </a:p>
          <a:p>
            <a:pPr marL="0" indent="0">
              <a:buNone/>
            </a:pPr>
            <a:endParaRPr lang="nl-NL" sz="1600" dirty="0"/>
          </a:p>
          <a:p>
            <a:pPr marL="0" indent="0">
              <a:buNone/>
            </a:pPr>
            <a:r>
              <a:rPr lang="nl-NL" sz="1600" dirty="0"/>
              <a:t>Let op: </a:t>
            </a:r>
          </a:p>
          <a:p>
            <a:pPr marL="0" indent="0">
              <a:buNone/>
            </a:pPr>
            <a:r>
              <a:rPr lang="nl-NL" sz="1600" dirty="0"/>
              <a:t>Houd je mailbox in de gaten.</a:t>
            </a:r>
          </a:p>
          <a:p>
            <a:pPr marL="0" indent="0">
              <a:buNone/>
            </a:pPr>
            <a:r>
              <a:rPr lang="nl-NL" sz="1600" dirty="0"/>
              <a:t>Je ontvangt een mail, misschien in je spam.</a:t>
            </a:r>
          </a:p>
          <a:p>
            <a:pPr marL="0" indent="0">
              <a:buNone/>
            </a:pPr>
            <a:endParaRPr lang="nl-NL" sz="1600" dirty="0"/>
          </a:p>
          <a:p>
            <a:pPr marL="0" indent="0">
              <a:buNone/>
            </a:pPr>
            <a:endParaRPr lang="nl-NL" sz="1600" dirty="0"/>
          </a:p>
        </p:txBody>
      </p:sp>
      <p:pic>
        <p:nvPicPr>
          <p:cNvPr id="4" name="Picture 4" descr="onderdeel van nationaal scholenonderzoek">
            <a:extLst>
              <a:ext uri="{FF2B5EF4-FFF2-40B4-BE49-F238E27FC236}">
                <a16:creationId xmlns:a16="http://schemas.microsoft.com/office/drawing/2014/main" id="{18CA67EB-F2D5-9772-3FB7-CB472A42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D442FFCC-C3DC-96DE-E3B7-469F45420026}"/>
              </a:ext>
            </a:extLst>
          </p:cNvPr>
          <p:cNvPicPr>
            <a:picLocks noChangeAspect="1"/>
          </p:cNvPicPr>
          <p:nvPr/>
        </p:nvPicPr>
        <p:blipFill>
          <a:blip r:embed="rId3"/>
          <a:stretch>
            <a:fillRect/>
          </a:stretch>
        </p:blipFill>
        <p:spPr>
          <a:xfrm>
            <a:off x="6713573" y="1814989"/>
            <a:ext cx="5239512" cy="3776583"/>
          </a:xfrm>
          <a:prstGeom prst="rect">
            <a:avLst/>
          </a:prstGeom>
        </p:spPr>
      </p:pic>
      <p:sp>
        <p:nvSpPr>
          <p:cNvPr id="10" name="Pijl links 9">
            <a:extLst>
              <a:ext uri="{FF2B5EF4-FFF2-40B4-BE49-F238E27FC236}">
                <a16:creationId xmlns:a16="http://schemas.microsoft.com/office/drawing/2014/main" id="{8318D211-EECA-FB6F-9C0D-CB2544DAE2E0}"/>
              </a:ext>
            </a:extLst>
          </p:cNvPr>
          <p:cNvSpPr/>
          <p:nvPr/>
        </p:nvSpPr>
        <p:spPr>
          <a:xfrm rot="2171871">
            <a:off x="7806051" y="4365679"/>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84525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8E287-C809-7031-1D8D-54AD2F1BCB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D144C1-6A55-C06D-D7FF-8CB279EE85FF}"/>
              </a:ext>
            </a:extLst>
          </p:cNvPr>
          <p:cNvSpPr>
            <a:spLocks noGrp="1"/>
          </p:cNvSpPr>
          <p:nvPr>
            <p:ph type="title"/>
          </p:nvPr>
        </p:nvSpPr>
        <p:spPr>
          <a:xfrm>
            <a:off x="503936" y="1690688"/>
            <a:ext cx="10515600" cy="4665472"/>
          </a:xfrm>
        </p:spPr>
        <p:txBody>
          <a:bodyPr>
            <a:normAutofit/>
          </a:bodyPr>
          <a:lstStyle/>
          <a:p>
            <a:r>
              <a:rPr lang="nl-NL" dirty="0"/>
              <a:t>Succes!</a:t>
            </a:r>
            <a:br>
              <a:rPr lang="nl-NL" dirty="0"/>
            </a:br>
            <a:br>
              <a:rPr lang="nl-NL" dirty="0"/>
            </a:br>
            <a:br>
              <a:rPr lang="nl-NL" dirty="0"/>
            </a:br>
            <a:endParaRPr lang="nl-NL" dirty="0"/>
          </a:p>
        </p:txBody>
      </p:sp>
      <p:pic>
        <p:nvPicPr>
          <p:cNvPr id="4" name="Picture 4" descr="onderdeel van nationaal scholenonderzoek">
            <a:extLst>
              <a:ext uri="{FF2B5EF4-FFF2-40B4-BE49-F238E27FC236}">
                <a16:creationId xmlns:a16="http://schemas.microsoft.com/office/drawing/2014/main" id="{D0683634-BB32-EB3D-9BBF-E854E2A67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663"/>
            <a:ext cx="6193536" cy="1769351"/>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78702D4E-7E72-AD02-55F6-0289AD341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592" y="1690688"/>
            <a:ext cx="4665472" cy="4665472"/>
          </a:xfrm>
          <a:prstGeom prst="rect">
            <a:avLst/>
          </a:prstGeom>
        </p:spPr>
      </p:pic>
    </p:spTree>
    <p:extLst>
      <p:ext uri="{BB962C8B-B14F-4D97-AF65-F5344CB8AC3E}">
        <p14:creationId xmlns:p14="http://schemas.microsoft.com/office/powerpoint/2010/main" val="35654218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526</Words>
  <Application>Microsoft Macintosh PowerPoint</Application>
  <PresentationFormat>Breedbeeld</PresentationFormat>
  <Paragraphs>79</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Aptos</vt:lpstr>
      <vt:lpstr>Aptos Display</vt:lpstr>
      <vt:lpstr>Arial</vt:lpstr>
      <vt:lpstr>Kantoorthema</vt:lpstr>
      <vt:lpstr>PowerPoint-presentatie</vt:lpstr>
      <vt:lpstr>Start</vt:lpstr>
      <vt:lpstr>Meting  Digitale Geletterdheid</vt:lpstr>
      <vt:lpstr>PowerPoint-presentatie</vt:lpstr>
      <vt:lpstr>PowerPoint-presentatie</vt:lpstr>
      <vt:lpstr>PowerPoint-presentatie</vt:lpstr>
      <vt:lpstr>Inloggen</vt:lpstr>
      <vt:lpstr>Inloggen</vt:lpstr>
      <vt:lpstr>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Ivo Wouters</cp:lastModifiedBy>
  <cp:revision>2</cp:revision>
  <dcterms:created xsi:type="dcterms:W3CDTF">2025-12-08T10:34:40Z</dcterms:created>
  <dcterms:modified xsi:type="dcterms:W3CDTF">2026-05-17T15:09:29Z</dcterms:modified>
</cp:coreProperties>
</file>